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12192000"/>
  <p:embeddedFontLst>
    <p:embeddedFont>
      <p:font typeface="微软雅黑" panose="020B0503020204020204" pitchFamily="34" charset="-122"/>
      <p:regular r:id="rId25"/>
    </p:embeddedFont>
    <p:embeddedFont>
      <p:font typeface="微软雅黑" panose="020B0503020204020204" pitchFamily="34" charset="-120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65.xml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image" Target="../media/image24.png"/><Relationship Id="rId4" Type="http://schemas.openxmlformats.org/officeDocument/2006/relationships/tags" Target="../tags/tag45.xml"/><Relationship Id="rId3" Type="http://schemas.openxmlformats.org/officeDocument/2006/relationships/image" Target="../media/image23.png"/><Relationship Id="rId27" Type="http://schemas.openxmlformats.org/officeDocument/2006/relationships/notesSlide" Target="../notesSlides/notesSlide12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64.xml"/><Relationship Id="rId24" Type="http://schemas.openxmlformats.org/officeDocument/2006/relationships/tags" Target="../tags/tag63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4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8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4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24.xml"/><Relationship Id="rId25" Type="http://schemas.openxmlformats.org/officeDocument/2006/relationships/tags" Target="../tags/tag23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.png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15.png"/><Relationship Id="rId27" Type="http://schemas.openxmlformats.org/officeDocument/2006/relationships/notesSlide" Target="../notesSlides/notesSlide7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tags" Target="../tags/tag41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tags" Target="../tags/tag38.xml"/><Relationship Id="rId2" Type="http://schemas.openxmlformats.org/officeDocument/2006/relationships/image" Target="../media/image14.png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image" Target="../media/image16.png"/><Relationship Id="rId10" Type="http://schemas.openxmlformats.org/officeDocument/2006/relationships/tags" Target="../tags/tag29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png"/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sg.jpg"/>
          <p:cNvPicPr>
            <a:picLocks noChangeAspect="1"/>
          </p:cNvPicPr>
          <p:nvPr/>
        </p:nvPicPr>
        <p:blipFill>
          <a:blip r:embed="rId1"/>
          <a:srcRect t="16" b="16"/>
          <a:stretch>
            <a:fillRect/>
          </a:stretch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580" y="1451610"/>
            <a:ext cx="6409690" cy="22745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Unreal Engine 5.6技术跃迁全景汇报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2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6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05-13:18:12-d2t7555nfo2stf9diho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4375" y="5107940"/>
            <a:ext cx="3132455" cy="4635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29045" y="5171440"/>
            <a:ext cx="2419133" cy="2488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C0B0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时间：2025/12/11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9-05-13:18:12-d2t7555nfo2stf9diho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4375" y="4341495"/>
            <a:ext cx="3132455" cy="4635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55980" y="4404995"/>
            <a:ext cx="2182495" cy="2488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C0B0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汇报人：杨皓翔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u0.png"/>
          <p:cNvPicPr>
            <a:picLocks noChangeAspect="1"/>
          </p:cNvPicPr>
          <p:nvPr/>
        </p:nvPicPr>
        <p:blipFill>
          <a:blip r:embed="rId1"/>
          <a:srcRect t="86" b="86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3:18:16-d2t7565nfo2stf9dii7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4097655"/>
            <a:ext cx="7315200" cy="18961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3:18:16-d2t7565nfo2stf9dii7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759" y="1831260"/>
            <a:ext cx="7315200" cy="189611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9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Fast Geometry Streaming提速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0" name="Image 3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3"/>
          <a:srcRect t="982" b="982"/>
          <a:stretch>
            <a:fillRect/>
          </a:stretch>
        </p:blipFill>
        <p:spPr>
          <a:xfrm flipH="1" flipV="1">
            <a:off x="736600" y="561340"/>
            <a:ext cx="355600" cy="30480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 flipH="1">
            <a:off x="1546860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2" name="Text 16"/>
          <p:cNvSpPr/>
          <p:nvPr/>
        </p:nvSpPr>
        <p:spPr>
          <a:xfrm>
            <a:off x="154686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 flipH="1">
            <a:off x="141859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4" name="Text 18"/>
          <p:cNvSpPr/>
          <p:nvPr/>
        </p:nvSpPr>
        <p:spPr>
          <a:xfrm>
            <a:off x="141859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 flipH="1">
            <a:off x="1287145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6" name="Text 20"/>
          <p:cNvSpPr/>
          <p:nvPr/>
        </p:nvSpPr>
        <p:spPr>
          <a:xfrm>
            <a:off x="128714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 flipH="1">
            <a:off x="115633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8" name="Text 22"/>
          <p:cNvSpPr/>
          <p:nvPr/>
        </p:nvSpPr>
        <p:spPr>
          <a:xfrm>
            <a:off x="115633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9" name="Image 4" descr="https://kimi-img.moonshot.cn/pub/slides/slides_tmpl/image/25-09-05-13:18:16-d2t7565nfo2stf9dii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70" y="2217420"/>
            <a:ext cx="223520" cy="321310"/>
          </a:xfrm>
          <a:prstGeom prst="rect">
            <a:avLst/>
          </a:prstGeom>
        </p:spPr>
      </p:pic>
      <p:pic>
        <p:nvPicPr>
          <p:cNvPr id="30" name="Image 5" descr="https://kimi-img.moonshot.cn/pub/slides/slides_tmpl/image/25-09-05-13:18:16-d2t7565nfo2stf9dii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70" y="4435475"/>
            <a:ext cx="223520" cy="32131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5190490" y="2217420"/>
            <a:ext cx="4331168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Fast Geometry Streaming提速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5199049" y="2538730"/>
            <a:ext cx="667832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UE5.6引入实验性Fast Geometry Streaming插件，针对不可变静态几何的加载/流式效率更高，帧率更稳定，内容流式还引入异步物理状态创建/销毁等改进。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5215521" y="4435514"/>
            <a:ext cx="4331168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性能提升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5116830" y="4754245"/>
            <a:ext cx="6678295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Fast Geometry Streaming插件让CPU占用最高下降三成，官方测试场景在5.6下实现主机端稳定60FPS，为超大规模开放世界提供增量性能红利。</a:t>
            </a:r>
            <a:endParaRPr lang="en-US" sz="1600" dirty="0"/>
          </a:p>
        </p:txBody>
      </p:sp>
      <p:pic>
        <p:nvPicPr>
          <p:cNvPr id="35" name="Image 6" descr="https://kimi-img.moonshot.cn/pub/slides/25-12-10-21:23:08-d4sn8f223rddenfr2kt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42" y="2538730"/>
            <a:ext cx="4725268" cy="26448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s0.jpg"/>
          <p:cNvPicPr>
            <a:picLocks noChangeAspect="1"/>
          </p:cNvPicPr>
          <p:nvPr/>
        </p:nvPicPr>
        <p:blipFill>
          <a:blip r:embed="rId1"/>
          <a:srcRect t="16" b="16"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5982" y="3970158"/>
            <a:ext cx="5685155" cy="4875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动画与角色闭环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5-13:18:12-d2t7555nfo2stf9dihqg.png"/>
          <p:cNvPicPr>
            <a:picLocks noChangeAspect="1"/>
          </p:cNvPicPr>
          <p:nvPr/>
        </p:nvPicPr>
        <p:blipFill>
          <a:blip r:embed="rId2"/>
          <a:srcRect t="15459" b="15459"/>
          <a:stretch>
            <a:fillRect/>
          </a:stretch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effectLst>
            <a:outerShdw blurRad="50800" dist="26941" dir="2700000" algn="bl" rotWithShape="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9-d2t756tnfo2stf9diing.png"/>
          <p:cNvPicPr>
            <a:picLocks noChangeAspect="1"/>
          </p:cNvPicPr>
          <p:nvPr/>
        </p:nvPicPr>
        <p:blipFill>
          <a:blip r:embed="rId1"/>
          <a:srcRect t="86" b="86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3:18:19-d2t756tnfo2stf9diim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115435"/>
            <a:ext cx="12192000" cy="361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3:18:19-d2t756tnfo2stf9diin0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34" r="134"/>
          <a:stretch>
            <a:fillRect/>
          </a:stretch>
        </p:blipFill>
        <p:spPr>
          <a:xfrm flipV="1">
            <a:off x="4590706" y="2705251"/>
            <a:ext cx="1092200" cy="189230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3" descr="https://kimi-img.moonshot.cn/pub/slides/slides_tmpl/image/25-09-05-13:18:19-d2t756tnfo2stf9diin0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134" r="134"/>
          <a:stretch>
            <a:fillRect/>
          </a:stretch>
        </p:blipFill>
        <p:spPr>
          <a:xfrm rot="10800000" flipV="1">
            <a:off x="1541077" y="3671817"/>
            <a:ext cx="1092200" cy="1892300"/>
          </a:xfrm>
          <a:prstGeom prst="rect">
            <a:avLst/>
          </a:prstGeom>
        </p:spPr>
      </p:pic>
      <p:pic>
        <p:nvPicPr>
          <p:cNvPr id="14" name="Image 4" descr="https://kimi-img.moonshot.cn/pub/slides/slides_tmpl/image/25-09-05-13:18:19-d2t756tnfo2stf9diin0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rcRect l="134" r="134"/>
          <a:stretch>
            <a:fillRect/>
          </a:stretch>
        </p:blipFill>
        <p:spPr>
          <a:xfrm rot="10800000" flipV="1">
            <a:off x="6640366" y="3671817"/>
            <a:ext cx="1092200" cy="1892300"/>
          </a:xfrm>
          <a:prstGeom prst="rect">
            <a:avLst/>
          </a:prstGeom>
        </p:spPr>
      </p:pic>
      <p:pic>
        <p:nvPicPr>
          <p:cNvPr id="15" name="Image 5" descr="https://kimi-img.moonshot.cn/pub/slides/slides_tmpl/image/25-09-05-13:18:19-d2t756tnfo2stf9diin0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rcRect l="134" r="134"/>
          <a:stretch>
            <a:fillRect/>
          </a:stretch>
        </p:blipFill>
        <p:spPr>
          <a:xfrm flipV="1">
            <a:off x="9679913" y="2713561"/>
            <a:ext cx="1092200" cy="1892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动画工具链最大规模更新</a:t>
            </a:r>
            <a:endParaRPr lang="en-US" sz="1600" dirty="0"/>
          </a:p>
        </p:txBody>
      </p:sp>
      <p:pic>
        <p:nvPicPr>
          <p:cNvPr id="17" name="Image 6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9"/>
          <a:srcRect t="982" b="982"/>
          <a:stretch>
            <a:fillRect/>
          </a:stretch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18" name="Shape 9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9" name="Text 10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1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1" name="Text 12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3" name="Text 14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5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5" name="Text 16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17"/>
          <p:cNvSpPr/>
          <p:nvPr>
            <p:custDataLst>
              <p:tags r:id="rId10"/>
            </p:custDataLst>
          </p:nvPr>
        </p:nvSpPr>
        <p:spPr>
          <a:xfrm>
            <a:off x="1764991" y="4874930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18"/>
          <p:cNvSpPr/>
          <p:nvPr>
            <p:custDataLst>
              <p:tags r:id="rId11"/>
            </p:custDataLst>
          </p:nvPr>
        </p:nvSpPr>
        <p:spPr>
          <a:xfrm>
            <a:off x="1764991" y="4874930"/>
            <a:ext cx="652471" cy="32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1D20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Text 19"/>
          <p:cNvSpPr/>
          <p:nvPr>
            <p:custDataLst>
              <p:tags r:id="rId12"/>
            </p:custDataLst>
          </p:nvPr>
        </p:nvSpPr>
        <p:spPr>
          <a:xfrm>
            <a:off x="2646256" y="4425970"/>
            <a:ext cx="3505796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Viewport内置</a:t>
            </a:r>
            <a:r>
              <a:rPr lang="zh-CN" alt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运动轨迹</a:t>
            </a: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曲线可视化</a:t>
            </a:r>
            <a:endParaRPr lang="en-US" sz="1600" dirty="0"/>
          </a:p>
        </p:txBody>
      </p:sp>
      <p:sp>
        <p:nvSpPr>
          <p:cNvPr id="29" name="Text 20"/>
          <p:cNvSpPr/>
          <p:nvPr>
            <p:custDataLst>
              <p:tags r:id="rId13"/>
            </p:custDataLst>
          </p:nvPr>
        </p:nvSpPr>
        <p:spPr>
          <a:xfrm>
            <a:off x="2476794" y="5039270"/>
            <a:ext cx="4283720" cy="7372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UE5.6的Viewport内置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运动轨迹</a:t>
            </a: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曲线可视化，支持速度与间距热图，让动画轨迹调整更加直观。</a:t>
            </a:r>
            <a:endParaRPr lang="en-US" sz="1600" dirty="0"/>
          </a:p>
        </p:txBody>
      </p:sp>
      <p:sp>
        <p:nvSpPr>
          <p:cNvPr id="30" name="Shape 21"/>
          <p:cNvSpPr/>
          <p:nvPr>
            <p:custDataLst>
              <p:tags r:id="rId14"/>
            </p:custDataLst>
          </p:nvPr>
        </p:nvSpPr>
        <p:spPr>
          <a:xfrm>
            <a:off x="4786924" y="3045910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1" name="Text 22"/>
          <p:cNvSpPr/>
          <p:nvPr>
            <p:custDataLst>
              <p:tags r:id="rId15"/>
            </p:custDataLst>
          </p:nvPr>
        </p:nvSpPr>
        <p:spPr>
          <a:xfrm>
            <a:off x="4786924" y="3045910"/>
            <a:ext cx="652471" cy="32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1D20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3"/>
          <p:cNvSpPr/>
          <p:nvPr>
            <p:custDataLst>
              <p:tags r:id="rId16"/>
            </p:custDataLst>
          </p:nvPr>
        </p:nvSpPr>
        <p:spPr>
          <a:xfrm>
            <a:off x="616288" y="1993666"/>
            <a:ext cx="3505796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Tween工具重写</a:t>
            </a:r>
            <a:endParaRPr lang="en-US" sz="1600" dirty="0"/>
          </a:p>
        </p:txBody>
      </p:sp>
      <p:sp>
        <p:nvSpPr>
          <p:cNvPr id="33" name="Text 24"/>
          <p:cNvSpPr/>
          <p:nvPr>
            <p:custDataLst>
              <p:tags r:id="rId17"/>
            </p:custDataLst>
          </p:nvPr>
        </p:nvSpPr>
        <p:spPr>
          <a:xfrm>
            <a:off x="511803" y="2247040"/>
            <a:ext cx="4283720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Tween工具重写，曲线编辑器新增Lattice与Smart Key，关键帧调整效率翻倍，提升动画制作效率。</a:t>
            </a:r>
            <a:endParaRPr lang="en-US" sz="1600" dirty="0"/>
          </a:p>
        </p:txBody>
      </p:sp>
      <p:sp>
        <p:nvSpPr>
          <p:cNvPr id="34" name="Shape 25"/>
          <p:cNvSpPr/>
          <p:nvPr>
            <p:custDataLst>
              <p:tags r:id="rId18"/>
            </p:custDataLst>
          </p:nvPr>
        </p:nvSpPr>
        <p:spPr>
          <a:xfrm>
            <a:off x="6857735" y="489186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5" name="Text 26"/>
          <p:cNvSpPr/>
          <p:nvPr>
            <p:custDataLst>
              <p:tags r:id="rId19"/>
            </p:custDataLst>
          </p:nvPr>
        </p:nvSpPr>
        <p:spPr>
          <a:xfrm>
            <a:off x="6857735" y="4891864"/>
            <a:ext cx="652471" cy="32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1D20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6" name="Text 27"/>
          <p:cNvSpPr/>
          <p:nvPr>
            <p:custDataLst>
              <p:tags r:id="rId20"/>
            </p:custDataLst>
          </p:nvPr>
        </p:nvSpPr>
        <p:spPr>
          <a:xfrm>
            <a:off x="7686006" y="4425970"/>
            <a:ext cx="3505796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Sequencer加入音频实时擦拭</a:t>
            </a:r>
            <a:endParaRPr lang="en-US" sz="1600" dirty="0"/>
          </a:p>
        </p:txBody>
      </p:sp>
      <p:sp>
        <p:nvSpPr>
          <p:cNvPr id="37" name="Text 28"/>
          <p:cNvSpPr/>
          <p:nvPr>
            <p:custDataLst>
              <p:tags r:id="rId21"/>
            </p:custDataLst>
          </p:nvPr>
        </p:nvSpPr>
        <p:spPr>
          <a:xfrm>
            <a:off x="7581521" y="4679344"/>
            <a:ext cx="4283720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Sequencer加入音频实时擦拭与多语言时长自动缩放，口型同步无需离线渲染，提升音频与动画的协同制作。</a:t>
            </a:r>
            <a:endParaRPr lang="en-US" sz="1600" dirty="0"/>
          </a:p>
        </p:txBody>
      </p:sp>
      <p:sp>
        <p:nvSpPr>
          <p:cNvPr id="38" name="Shape 29"/>
          <p:cNvSpPr/>
          <p:nvPr>
            <p:custDataLst>
              <p:tags r:id="rId22"/>
            </p:custDataLst>
          </p:nvPr>
        </p:nvSpPr>
        <p:spPr>
          <a:xfrm>
            <a:off x="9899777" y="308261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9" name="Text 30"/>
          <p:cNvSpPr/>
          <p:nvPr>
            <p:custDataLst>
              <p:tags r:id="rId23"/>
            </p:custDataLst>
          </p:nvPr>
        </p:nvSpPr>
        <p:spPr>
          <a:xfrm>
            <a:off x="9899777" y="3082614"/>
            <a:ext cx="652471" cy="328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1D20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0" name="Text 31"/>
          <p:cNvSpPr/>
          <p:nvPr>
            <p:custDataLst>
              <p:tags r:id="rId24"/>
            </p:custDataLst>
          </p:nvPr>
        </p:nvSpPr>
        <p:spPr>
          <a:xfrm>
            <a:off x="5632024" y="1993666"/>
            <a:ext cx="4460132" cy="581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引擎内实验性</a:t>
            </a:r>
            <a:r>
              <a:rPr lang="zh-CN" alt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变形目标</a:t>
            </a: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雕刻</a:t>
            </a:r>
            <a:endParaRPr lang="en-US" sz="1600" dirty="0"/>
          </a:p>
        </p:txBody>
      </p:sp>
      <p:sp>
        <p:nvSpPr>
          <p:cNvPr id="41" name="Text 32"/>
          <p:cNvSpPr/>
          <p:nvPr>
            <p:custDataLst>
              <p:tags r:id="rId25"/>
            </p:custDataLst>
          </p:nvPr>
        </p:nvSpPr>
        <p:spPr>
          <a:xfrm>
            <a:off x="5527539" y="2247040"/>
            <a:ext cx="4283720" cy="7372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引擎内实验性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变形目标</a:t>
            </a: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雕刻，让面部表情迭代彻底脱离DCC，实现零导出闭环。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u0.png"/>
          <p:cNvPicPr>
            <a:picLocks noChangeAspect="1"/>
          </p:cNvPicPr>
          <p:nvPr/>
        </p:nvPicPr>
        <p:blipFill>
          <a:blip r:embed="rId1"/>
          <a:srcRect t="86" b="86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3:18:15-d2t755tnfo2stf9dii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7013"/>
            <a:ext cx="7054215" cy="19215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3:18:15-d2t755tnfo2stf9dii3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40" y="1983740"/>
            <a:ext cx="7277735" cy="188087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8" name="Text 3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Shape 9"/>
          <p:cNvSpPr/>
          <p:nvPr/>
        </p:nvSpPr>
        <p:spPr>
          <a:xfrm>
            <a:off x="8164596" y="4037013"/>
            <a:ext cx="1782539" cy="67691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1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MetaHuman生态完全体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5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1" name="Image 3" descr="https://kimi-img.moonshot.cn/pub/slides/slides_tmpl/image/25-09-05-13:18:13-d2t755dnfo2stf9dih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310" y="2242820"/>
            <a:ext cx="290195" cy="321310"/>
          </a:xfrm>
          <a:prstGeom prst="rect">
            <a:avLst/>
          </a:prstGeom>
        </p:spPr>
      </p:pic>
      <p:pic>
        <p:nvPicPr>
          <p:cNvPr id="22" name="Image 4" descr="https://kimi-img.moonshot.cn/pub/slides/slides_tmpl/image/25-09-05-13:18:13-d2t755dnfo2stf9dih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8" y="4296633"/>
            <a:ext cx="290195" cy="321310"/>
          </a:xfrm>
          <a:prstGeom prst="rect">
            <a:avLst/>
          </a:prstGeom>
        </p:spPr>
      </p:pic>
      <p:pic>
        <p:nvPicPr>
          <p:cNvPr id="23" name="Image 5" descr="https://kimi-img.moonshot.cn/pub/slides/slides_tmpl/image/25-09-05-13:18:13-d2t755dnfo2stf9dihug.png"/>
          <p:cNvPicPr>
            <a:picLocks noChangeAspect="1"/>
          </p:cNvPicPr>
          <p:nvPr/>
        </p:nvPicPr>
        <p:blipFill>
          <a:blip r:embed="rId5"/>
          <a:srcRect t="1969" b="1969"/>
          <a:stretch>
            <a:fillRect/>
          </a:stretch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24" name="Image 6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6"/>
          <a:srcRect t="982" b="982"/>
          <a:stretch>
            <a:fillRect/>
          </a:stretch>
        </p:blipFill>
        <p:spPr>
          <a:xfrm flipH="1" flipV="1">
            <a:off x="731520" y="561340"/>
            <a:ext cx="355600" cy="304800"/>
          </a:xfrm>
          <a:prstGeom prst="rect">
            <a:avLst/>
          </a:prstGeom>
        </p:spPr>
      </p:pic>
      <p:sp>
        <p:nvSpPr>
          <p:cNvPr id="25" name="Shape 16"/>
          <p:cNvSpPr/>
          <p:nvPr/>
        </p:nvSpPr>
        <p:spPr>
          <a:xfrm flipH="1">
            <a:off x="1541780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6" name="Text 17"/>
          <p:cNvSpPr/>
          <p:nvPr/>
        </p:nvSpPr>
        <p:spPr>
          <a:xfrm>
            <a:off x="154178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18"/>
          <p:cNvSpPr/>
          <p:nvPr/>
        </p:nvSpPr>
        <p:spPr>
          <a:xfrm flipH="1">
            <a:off x="141351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8" name="Text 19"/>
          <p:cNvSpPr/>
          <p:nvPr/>
        </p:nvSpPr>
        <p:spPr>
          <a:xfrm>
            <a:off x="141351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0"/>
          <p:cNvSpPr/>
          <p:nvPr/>
        </p:nvSpPr>
        <p:spPr>
          <a:xfrm flipH="1">
            <a:off x="1282065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0" name="Text 21"/>
          <p:cNvSpPr/>
          <p:nvPr/>
        </p:nvSpPr>
        <p:spPr>
          <a:xfrm>
            <a:off x="128206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2"/>
          <p:cNvSpPr/>
          <p:nvPr/>
        </p:nvSpPr>
        <p:spPr>
          <a:xfrm flipH="1">
            <a:off x="115125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32" name="Text 23"/>
          <p:cNvSpPr/>
          <p:nvPr/>
        </p:nvSpPr>
        <p:spPr>
          <a:xfrm>
            <a:off x="115125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4"/>
          <p:cNvSpPr/>
          <p:nvPr/>
        </p:nvSpPr>
        <p:spPr>
          <a:xfrm>
            <a:off x="4774349" y="2243043"/>
            <a:ext cx="4790148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B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MetaHuman Creator嵌入引擎</a:t>
            </a:r>
            <a:endParaRPr lang="en-US" sz="1600" dirty="0"/>
          </a:p>
        </p:txBody>
      </p:sp>
      <p:sp>
        <p:nvSpPr>
          <p:cNvPr id="34" name="Text 25"/>
          <p:cNvSpPr/>
          <p:nvPr/>
        </p:nvSpPr>
        <p:spPr>
          <a:xfrm>
            <a:off x="4385045" y="2564022"/>
            <a:ext cx="667832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UE5.6的MetaHuman Creator完全嵌入引擎本地运行，支持无限接近真实的人体/脸部参数化与服装自动适配。</a:t>
            </a:r>
            <a:endParaRPr lang="en-US" sz="1600" dirty="0"/>
          </a:p>
        </p:txBody>
      </p:sp>
      <p:sp>
        <p:nvSpPr>
          <p:cNvPr id="35" name="Text 26"/>
          <p:cNvSpPr/>
          <p:nvPr/>
        </p:nvSpPr>
        <p:spPr>
          <a:xfrm>
            <a:off x="542215" y="4296633"/>
            <a:ext cx="4790148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B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MetaHuman Animator支持实时捕捉</a:t>
            </a:r>
            <a:endParaRPr lang="en-US" sz="1600" dirty="0"/>
          </a:p>
        </p:txBody>
      </p:sp>
      <p:sp>
        <p:nvSpPr>
          <p:cNvPr id="36" name="Text 27"/>
          <p:cNvSpPr/>
          <p:nvPr/>
        </p:nvSpPr>
        <p:spPr>
          <a:xfrm>
            <a:off x="375893" y="4677788"/>
            <a:ext cx="6678322" cy="6399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MetaHuman Animator支持普通摄像头/手机音频实时捕捉，新许可让MetaHuman能在任意引擎/创作软件使用，并与Fab资产商店打通。</a:t>
            </a:r>
            <a:endParaRPr lang="en-US" sz="1600" dirty="0"/>
          </a:p>
        </p:txBody>
      </p:sp>
      <p:pic>
        <p:nvPicPr>
          <p:cNvPr id="37" name="Image 7" descr="https://kimi-img.moonshot.cn/pub/slides/25-12-10-21:31:00-d4snc50i2d8bu4si2vc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06" y="1611620"/>
            <a:ext cx="3543905" cy="2252990"/>
          </a:xfrm>
          <a:prstGeom prst="rect">
            <a:avLst/>
          </a:prstGeom>
        </p:spPr>
      </p:pic>
      <p:pic>
        <p:nvPicPr>
          <p:cNvPr id="38" name="Image 8" descr="https://kimi-img.moonshot.cn/pub/slides/25-12-10-21:32:41-d4sncu98bjvp6685gq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122" y="3943263"/>
            <a:ext cx="5017878" cy="27489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s0.jpg"/>
          <p:cNvPicPr>
            <a:picLocks noChangeAspect="1"/>
          </p:cNvPicPr>
          <p:nvPr/>
        </p:nvPicPr>
        <p:blipFill>
          <a:blip r:embed="rId1"/>
          <a:srcRect t="16" b="16"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5982" y="3970158"/>
            <a:ext cx="5685155" cy="5625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PCG框架量产化升级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5-13:18:12-d2t7555nfo2stf9dihqg.png"/>
          <p:cNvPicPr>
            <a:picLocks noChangeAspect="1"/>
          </p:cNvPicPr>
          <p:nvPr/>
        </p:nvPicPr>
        <p:blipFill>
          <a:blip r:embed="rId2"/>
          <a:srcRect t="15459" b="15459"/>
          <a:stretch>
            <a:fillRect/>
          </a:stretch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effectLst>
            <a:outerShdw blurRad="50800" dist="26941" dir="2700000" algn="bl" rotWithShape="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u0.png"/>
          <p:cNvPicPr>
            <a:picLocks noChangeAspect="1"/>
          </p:cNvPicPr>
          <p:nvPr/>
        </p:nvPicPr>
        <p:blipFill>
          <a:blip r:embed="rId1"/>
          <a:srcRect t="86" b="86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554460" y="67246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1"/>
          <p:cNvSpPr/>
          <p:nvPr/>
        </p:nvSpPr>
        <p:spPr>
          <a:xfrm>
            <a:off x="11554460" y="67246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423015" y="67373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11423015" y="67373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294745" y="67246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1294745" y="67246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163935" y="67246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11163935" y="67246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602990" y="1016000"/>
            <a:ext cx="819912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PCG框架量产化升级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374765" y="3493770"/>
            <a:ext cx="5258435" cy="2683510"/>
          </a:xfrm>
          <a:prstGeom prst="roundRect">
            <a:avLst>
              <a:gd name="adj" fmla="val 3028"/>
            </a:avLst>
          </a:prstGeom>
          <a:solidFill>
            <a:srgbClr val="110F12">
              <a:alpha val="27843"/>
            </a:srgbClr>
          </a:solidFill>
          <a:ln w="3175">
            <a:solidFill>
              <a:srgbClr val="FFFFFF">
                <a:alpha val="54902"/>
              </a:srgbClr>
            </a:solidFill>
            <a:prstDash val="solid"/>
          </a:ln>
          <a:effectLst>
            <a:outerShdw blurRad="50800" dist="26941" dir="2700000" algn="bl" rotWithShape="0">
              <a:srgbClr val="754412">
                <a:alpha val="21176"/>
              </a:srgbClr>
            </a:outerShdw>
          </a:effectLst>
        </p:spPr>
        <p:txBody>
          <a:bodyPr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CBEEFB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PCG框架量产化升级</a:t>
            </a:r>
            <a:endParaRPr lang="en-US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UE5.6的PCG框架性能与易用性提升，图形节点UX优化，新3D视口预览，多线程与GPU实例化稳定性提升，适合密集场景与运行时生成。</a:t>
            </a:r>
            <a:endParaRPr lang="zh-CN" altLang="en-US" sz="1400"/>
          </a:p>
        </p:txBody>
      </p:sp>
      <p:sp>
        <p:nvSpPr>
          <p:cNvPr id="14" name="Text 10"/>
          <p:cNvSpPr/>
          <p:nvPr/>
        </p:nvSpPr>
        <p:spPr>
          <a:xfrm>
            <a:off x="6374765" y="3493770"/>
            <a:ext cx="5258435" cy="26835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2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2"/>
          <a:srcRect t="982" b="982"/>
          <a:stretch>
            <a:fillRect/>
          </a:stretch>
        </p:blipFill>
        <p:spPr>
          <a:xfrm flipH="1" flipV="1">
            <a:off x="845820" y="561340"/>
            <a:ext cx="355600" cy="304800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 flipH="1">
            <a:off x="1656080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7" name="Text 12"/>
          <p:cNvSpPr/>
          <p:nvPr/>
        </p:nvSpPr>
        <p:spPr>
          <a:xfrm>
            <a:off x="165608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 flipH="1">
            <a:off x="152781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9" name="Text 14"/>
          <p:cNvSpPr/>
          <p:nvPr/>
        </p:nvSpPr>
        <p:spPr>
          <a:xfrm>
            <a:off x="152781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 flipH="1">
            <a:off x="1396365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1" name="Text 16"/>
          <p:cNvSpPr/>
          <p:nvPr/>
        </p:nvSpPr>
        <p:spPr>
          <a:xfrm>
            <a:off x="139636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 flipH="1">
            <a:off x="126555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3" name="Text 18"/>
          <p:cNvSpPr/>
          <p:nvPr/>
        </p:nvSpPr>
        <p:spPr>
          <a:xfrm>
            <a:off x="126555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6637655" y="4138295"/>
            <a:ext cx="4785360" cy="18053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26" name="Shape 9"/>
          <p:cNvSpPr/>
          <p:nvPr/>
        </p:nvSpPr>
        <p:spPr>
          <a:xfrm>
            <a:off x="908050" y="1114425"/>
            <a:ext cx="5258435" cy="2683510"/>
          </a:xfrm>
          <a:prstGeom prst="roundRect">
            <a:avLst>
              <a:gd name="adj" fmla="val 3028"/>
            </a:avLst>
          </a:prstGeom>
          <a:solidFill>
            <a:srgbClr val="110F12">
              <a:alpha val="27843"/>
            </a:srgbClr>
          </a:solidFill>
          <a:ln w="3175">
            <a:solidFill>
              <a:srgbClr val="FFFFFF">
                <a:alpha val="54902"/>
              </a:srgbClr>
            </a:solidFill>
            <a:prstDash val="solid"/>
          </a:ln>
          <a:effectLst>
            <a:outerShdw blurRad="50800" dist="26941" dir="2700000" algn="bl" rotWithShape="0">
              <a:srgbClr val="754412">
                <a:alpha val="21176"/>
              </a:srgbClr>
            </a:outerShdw>
          </a:effectLst>
        </p:spPr>
        <p:txBody>
          <a:bodyPr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CBEEFB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PCG</a:t>
            </a:r>
            <a:r>
              <a:rPr lang="zh-CN" altLang="en-US" b="1" dirty="0">
                <a:solidFill>
                  <a:srgbClr val="CBEEFB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框架是什么</a:t>
            </a:r>
            <a:endParaRPr lang="en-US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传统场景制作（如手动放置岩石、树木）就像手绘动画，费时费力且难以修改。PCG 则像是物理模拟+规则系统​：你定义规则（“树长在山坡上，岩石在树旁，小路上没有石头”），然后让引擎根据规则自动生成、布局和装饰整个场景。</a:t>
            </a:r>
            <a:endParaRPr lang="en-US" sz="1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pic>
        <p:nvPicPr>
          <p:cNvPr id="3" name="Image 1" descr="https://kimi-img.moonshot.cn/pub/slides/25-12-10-21:12:02-d4sn38i23rddenfr0de0.png"/>
          <p:cNvPicPr>
            <a:picLocks noChangeAspect="1"/>
          </p:cNvPicPr>
          <p:nvPr/>
        </p:nvPicPr>
        <p:blipFill>
          <a:blip r:embed="rId3"/>
          <a:srcRect b="2913"/>
          <a:stretch>
            <a:fillRect/>
          </a:stretch>
        </p:blipFill>
        <p:spPr>
          <a:xfrm>
            <a:off x="369951" y="1709974"/>
            <a:ext cx="9163826" cy="498632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13" grpId="0" animBg="1"/>
      <p:bldP spid="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s0.jpg"/>
          <p:cNvPicPr>
            <a:picLocks noChangeAspect="1"/>
          </p:cNvPicPr>
          <p:nvPr/>
        </p:nvPicPr>
        <p:blipFill>
          <a:blip r:embed="rId1"/>
          <a:srcRect t="16" b="16"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5982" y="3970158"/>
            <a:ext cx="5685155" cy="4875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5-13:18:12-d2t7555nfo2stf9dihqg.png"/>
          <p:cNvPicPr>
            <a:picLocks noChangeAspect="1"/>
          </p:cNvPicPr>
          <p:nvPr/>
        </p:nvPicPr>
        <p:blipFill>
          <a:blip r:embed="rId2"/>
          <a:srcRect t="15459" b="15459"/>
          <a:stretch>
            <a:fillRect/>
          </a:stretch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effectLst>
            <a:outerShdw blurRad="50800" dist="26941" dir="2700000" algn="bl" rotWithShape="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9-d2t756tnfo2stf9diing.png"/>
          <p:cNvPicPr>
            <a:picLocks noChangeAspect="1"/>
          </p:cNvPicPr>
          <p:nvPr/>
        </p:nvPicPr>
        <p:blipFill>
          <a:blip r:embed="rId1"/>
          <a:srcRect t="86" b="86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3:18:19-d2t756tnfo2stf9diiog.png"/>
          <p:cNvPicPr>
            <a:picLocks noChangeAspect="1"/>
          </p:cNvPicPr>
          <p:nvPr/>
        </p:nvPicPr>
        <p:blipFill>
          <a:blip r:embed="rId2"/>
          <a:srcRect l="4" r="4"/>
          <a:stretch>
            <a:fillRect/>
          </a:stretch>
        </p:blipFill>
        <p:spPr>
          <a:xfrm>
            <a:off x="830284" y="1724989"/>
            <a:ext cx="10819501" cy="46915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UE5.6版本技术跃迁关键点回顾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5-13:18:19-d2t756tnfo2stf9diip0.png"/>
          <p:cNvPicPr>
            <a:picLocks noChangeAspect="1"/>
          </p:cNvPicPr>
          <p:nvPr/>
        </p:nvPicPr>
        <p:blipFill>
          <a:blip r:embed="rId3"/>
          <a:srcRect l="-4144" t="-5267" r="-4825" b="-6938"/>
          <a:stretch>
            <a:fillRect/>
          </a:stretch>
        </p:blipFill>
        <p:spPr>
          <a:xfrm>
            <a:off x="4821555" y="2451100"/>
            <a:ext cx="2596515" cy="260540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9" name="Image 3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4"/>
          <a:srcRect t="982" b="982"/>
          <a:stretch>
            <a:fillRect/>
          </a:stretch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1" name="Text 15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3" name="Text 17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5" name="Text 19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7" name="Text 21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4" descr="https://kimi-img.moonshot.cn/pub/slides/slides_tmpl/image/25-09-05-13:18:13-d2t755dnfo2stf9dihug.png"/>
          <p:cNvPicPr>
            <a:picLocks noChangeAspect="1"/>
          </p:cNvPicPr>
          <p:nvPr/>
        </p:nvPicPr>
        <p:blipFill>
          <a:blip r:embed="rId5"/>
          <a:srcRect t="1969" b="1969"/>
          <a:stretch>
            <a:fillRect/>
          </a:stretch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776531" y="1824315"/>
            <a:ext cx="3429709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几何与光照实时化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663021" y="2188564"/>
            <a:ext cx="4329926" cy="552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UE5.6的几何与光照实时化进一步下沉至植被与反射，提升渲染效率与画质。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776531" y="4305260"/>
            <a:ext cx="3429709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动画与数字人工具链闭环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663021" y="4658079"/>
            <a:ext cx="4329926" cy="552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动画与数字人工具链闭环，实现零导出工作流，提升动画制作效率与质量。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7268291" y="1831173"/>
            <a:ext cx="3429709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开发者迭代效率提升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7164786" y="2189072"/>
            <a:ext cx="4329926" cy="552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开发者使用PCG框架可以实现量产化升级，加快开发进度。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7268291" y="4302466"/>
            <a:ext cx="3429709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跨引擎授权推动生态发展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7164786" y="4658460"/>
            <a:ext cx="4329926" cy="552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跨引擎授权把UE生态边界推向行业级基础设施，促进内容创作与分享。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20-d2t7575nfo2stf9diisg.png"/>
          <p:cNvPicPr>
            <a:picLocks noChangeAspect="1"/>
          </p:cNvPicPr>
          <p:nvPr/>
        </p:nvPicPr>
        <p:blipFill>
          <a:blip r:embed="rId1"/>
          <a:srcRect t="16" b="16"/>
          <a:stretch>
            <a:fillRect/>
          </a:stretch>
        </p:blipFill>
        <p:spPr>
          <a:xfrm flipH="1"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98950" y="2420620"/>
            <a:ext cx="7084695" cy="11518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299585" y="1473835"/>
            <a:ext cx="7003415" cy="94678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you.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9-05-13:18:12-d2t7555nfo2stf9diho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72450" y="4924425"/>
            <a:ext cx="3090545" cy="46355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384248" y="4987925"/>
            <a:ext cx="2386767" cy="2488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C0B0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时间：2025/12/11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3:18:12-d2t7555nfo2stf9diho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72450" y="4276725"/>
            <a:ext cx="2741295" cy="46355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360314" y="4340225"/>
            <a:ext cx="1910651" cy="2488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C0B0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汇报人：杨皓翔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2-d2t7555nfo2stf9dihr0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 flipH="1">
            <a:off x="0" y="58258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>
            <p:custDataLst>
              <p:tags r:id="rId2"/>
            </p:custDataLst>
          </p:nvPr>
        </p:nvSpPr>
        <p:spPr>
          <a:xfrm>
            <a:off x="3107055" y="5340985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1176"/>
            </a:srgbClr>
          </a:solidFill>
          <a:ln w="19050">
            <a:solidFill>
              <a:srgbClr val="CAD8E2">
                <a:alpha val="54902"/>
              </a:srgbClr>
            </a:solidFill>
            <a:prstDash val="solid"/>
          </a:ln>
          <a:effectLst>
            <a:outerShdw blurRad="50800" dist="26941" dir="2700000" algn="bl" rotWithShape="0">
              <a:srgbClr val="754412">
                <a:alpha val="21176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3695065" y="4728210"/>
            <a:ext cx="6068695" cy="620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3107055" y="4466590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1176"/>
            </a:srgbClr>
          </a:solidFill>
          <a:ln w="19050">
            <a:solidFill>
              <a:srgbClr val="CAD8E2">
                <a:alpha val="54902"/>
              </a:srgbClr>
            </a:solidFill>
            <a:prstDash val="solid"/>
          </a:ln>
          <a:effectLst>
            <a:outerShdw blurRad="50800" dist="26941" dir="2700000" algn="bl" rotWithShape="0">
              <a:srgbClr val="754412">
                <a:alpha val="21176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3695065" y="3853815"/>
            <a:ext cx="6068695" cy="620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3107055" y="3600450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1176"/>
            </a:srgbClr>
          </a:solidFill>
          <a:ln w="19050">
            <a:solidFill>
              <a:srgbClr val="CAD8E2">
                <a:alpha val="54902"/>
              </a:srgbClr>
            </a:solidFill>
            <a:prstDash val="solid"/>
          </a:ln>
          <a:effectLst>
            <a:outerShdw blurRad="50800" dist="26941" dir="2700000" algn="bl" rotWithShape="0">
              <a:srgbClr val="754412">
                <a:alpha val="2117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3695065" y="2987675"/>
            <a:ext cx="6068695" cy="620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>
            <p:custDataLst>
              <p:tags r:id="rId5"/>
            </p:custDataLst>
          </p:nvPr>
        </p:nvSpPr>
        <p:spPr>
          <a:xfrm>
            <a:off x="3107055" y="2697480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1176"/>
            </a:srgbClr>
          </a:solidFill>
          <a:ln w="19050">
            <a:solidFill>
              <a:srgbClr val="CAD8E2">
                <a:alpha val="43137"/>
              </a:srgbClr>
            </a:solidFill>
            <a:prstDash val="solid"/>
          </a:ln>
          <a:effectLst>
            <a:outerShdw blurRad="50800" dist="26941" dir="2700000" algn="bl" rotWithShape="0">
              <a:srgbClr val="754412">
                <a:alpha val="2117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3695065" y="2084705"/>
            <a:ext cx="6068695" cy="620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>
            <p:custDataLst>
              <p:tags r:id="rId6"/>
            </p:custDataLst>
          </p:nvPr>
        </p:nvSpPr>
        <p:spPr>
          <a:xfrm>
            <a:off x="3107055" y="1821180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3137"/>
            </a:srgbClr>
          </a:solidFill>
          <a:ln w="19050">
            <a:solidFill>
              <a:srgbClr val="FFFFFF">
                <a:alpha val="43137"/>
              </a:srgbClr>
            </a:solidFill>
            <a:prstDash val="solid"/>
          </a:ln>
          <a:effectLst>
            <a:outerShdw blurRad="50800" dist="26941" dir="2700000" algn="bl" rotWithShape="0">
              <a:srgbClr val="754412">
                <a:alpha val="21176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3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 flipH="1">
            <a:off x="10906760" y="60642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8" name="Text 15"/>
          <p:cNvSpPr/>
          <p:nvPr/>
        </p:nvSpPr>
        <p:spPr>
          <a:xfrm>
            <a:off x="10906760" y="60642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flipH="1">
            <a:off x="10778490" y="6064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0" name="Text 17"/>
          <p:cNvSpPr/>
          <p:nvPr/>
        </p:nvSpPr>
        <p:spPr>
          <a:xfrm>
            <a:off x="10778490" y="60642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0647045" y="60642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2" name="Text 19"/>
          <p:cNvSpPr/>
          <p:nvPr/>
        </p:nvSpPr>
        <p:spPr>
          <a:xfrm>
            <a:off x="10647045" y="60642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0516235" y="6064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4" name="Text 21"/>
          <p:cNvSpPr/>
          <p:nvPr/>
        </p:nvSpPr>
        <p:spPr>
          <a:xfrm>
            <a:off x="10516235" y="60642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21377" y="941261"/>
            <a:ext cx="326001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27415" y="672703"/>
            <a:ext cx="1091646" cy="5060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27" name="Image 1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7"/>
          <a:srcRect t="982" b="982"/>
          <a:stretch>
            <a:fillRect/>
          </a:stretch>
        </p:blipFill>
        <p:spPr>
          <a:xfrm>
            <a:off x="1961494" y="1395748"/>
            <a:ext cx="355600" cy="304800"/>
          </a:xfrm>
          <a:prstGeom prst="rect">
            <a:avLst/>
          </a:prstGeom>
        </p:spPr>
      </p:pic>
      <p:sp>
        <p:nvSpPr>
          <p:cNvPr id="28" name="Shape 24"/>
          <p:cNvSpPr/>
          <p:nvPr>
            <p:custDataLst>
              <p:tags r:id="rId8"/>
            </p:custDataLst>
          </p:nvPr>
        </p:nvSpPr>
        <p:spPr>
          <a:xfrm>
            <a:off x="3987165" y="1959610"/>
            <a:ext cx="88900" cy="370205"/>
          </a:xfrm>
          <a:prstGeom prst="rect">
            <a:avLst/>
          </a:prstGeom>
          <a:gradFill flip="none" rotWithShape="1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effectLst>
            <a:outerShdw blurRad="145102" dist="50800" dir="2700000" algn="bl" rotWithShape="0">
              <a:srgbClr val="754412">
                <a:alpha val="76471"/>
              </a:srgbClr>
            </a:outerShdw>
          </a:effectLst>
        </p:spPr>
      </p:sp>
      <p:sp>
        <p:nvSpPr>
          <p:cNvPr id="29" name="Text 25"/>
          <p:cNvSpPr/>
          <p:nvPr/>
        </p:nvSpPr>
        <p:spPr>
          <a:xfrm>
            <a:off x="4575175" y="1346835"/>
            <a:ext cx="88900" cy="3702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6"/>
          <p:cNvSpPr/>
          <p:nvPr>
            <p:custDataLst>
              <p:tags r:id="rId9"/>
            </p:custDataLst>
          </p:nvPr>
        </p:nvSpPr>
        <p:spPr>
          <a:xfrm>
            <a:off x="3987165" y="2835910"/>
            <a:ext cx="88900" cy="370205"/>
          </a:xfrm>
          <a:prstGeom prst="rect">
            <a:avLst/>
          </a:prstGeom>
          <a:gradFill flip="none" rotWithShape="1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effectLst>
            <a:outerShdw blurRad="145102" dist="50800" dir="2700000" algn="bl" rotWithShape="0">
              <a:srgbClr val="754412">
                <a:alpha val="76471"/>
              </a:srgbClr>
            </a:outerShdw>
          </a:effectLst>
        </p:spPr>
      </p:sp>
      <p:sp>
        <p:nvSpPr>
          <p:cNvPr id="31" name="Text 27"/>
          <p:cNvSpPr/>
          <p:nvPr/>
        </p:nvSpPr>
        <p:spPr>
          <a:xfrm>
            <a:off x="4575175" y="2223135"/>
            <a:ext cx="88900" cy="3702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8"/>
          <p:cNvSpPr/>
          <p:nvPr>
            <p:custDataLst>
              <p:tags r:id="rId10"/>
            </p:custDataLst>
          </p:nvPr>
        </p:nvSpPr>
        <p:spPr>
          <a:xfrm>
            <a:off x="3987165" y="3736340"/>
            <a:ext cx="88900" cy="370205"/>
          </a:xfrm>
          <a:prstGeom prst="rect">
            <a:avLst/>
          </a:prstGeom>
          <a:gradFill flip="none" rotWithShape="1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effectLst>
            <a:outerShdw blurRad="145102" dist="50800" dir="2700000" algn="bl" rotWithShape="0">
              <a:srgbClr val="754412">
                <a:alpha val="76471"/>
              </a:srgbClr>
            </a:outerShdw>
          </a:effectLst>
        </p:spPr>
      </p:sp>
      <p:sp>
        <p:nvSpPr>
          <p:cNvPr id="33" name="Text 29"/>
          <p:cNvSpPr/>
          <p:nvPr/>
        </p:nvSpPr>
        <p:spPr>
          <a:xfrm>
            <a:off x="4575175" y="3123565"/>
            <a:ext cx="88900" cy="3702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0"/>
          <p:cNvSpPr/>
          <p:nvPr>
            <p:custDataLst>
              <p:tags r:id="rId11"/>
            </p:custDataLst>
          </p:nvPr>
        </p:nvSpPr>
        <p:spPr>
          <a:xfrm>
            <a:off x="3987165" y="4575810"/>
            <a:ext cx="88900" cy="370205"/>
          </a:xfrm>
          <a:prstGeom prst="rect">
            <a:avLst/>
          </a:prstGeom>
          <a:gradFill flip="none" rotWithShape="1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effectLst>
            <a:outerShdw blurRad="145102" dist="50800" dir="2700000" algn="bl" rotWithShape="0">
              <a:srgbClr val="754412">
                <a:alpha val="76471"/>
              </a:srgbClr>
            </a:outerShdw>
          </a:effectLst>
        </p:spPr>
      </p:sp>
      <p:sp>
        <p:nvSpPr>
          <p:cNvPr id="35" name="Text 31"/>
          <p:cNvSpPr/>
          <p:nvPr/>
        </p:nvSpPr>
        <p:spPr>
          <a:xfrm>
            <a:off x="4575175" y="3963035"/>
            <a:ext cx="88900" cy="3702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2"/>
          <p:cNvSpPr/>
          <p:nvPr>
            <p:custDataLst>
              <p:tags r:id="rId12"/>
            </p:custDataLst>
          </p:nvPr>
        </p:nvSpPr>
        <p:spPr>
          <a:xfrm>
            <a:off x="3987165" y="5463540"/>
            <a:ext cx="88900" cy="370205"/>
          </a:xfrm>
          <a:prstGeom prst="rect">
            <a:avLst/>
          </a:prstGeom>
          <a:gradFill flip="none" rotWithShape="1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effectLst>
            <a:outerShdw blurRad="145102" dist="50800" dir="2700000" algn="bl" rotWithShape="0">
              <a:srgbClr val="754412">
                <a:alpha val="76471"/>
              </a:srgbClr>
            </a:outerShdw>
          </a:effectLst>
        </p:spPr>
      </p:sp>
      <p:sp>
        <p:nvSpPr>
          <p:cNvPr id="37" name="Text 33"/>
          <p:cNvSpPr/>
          <p:nvPr/>
        </p:nvSpPr>
        <p:spPr>
          <a:xfrm>
            <a:off x="4575175" y="4850765"/>
            <a:ext cx="88900" cy="3702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4"/>
          <p:cNvSpPr/>
          <p:nvPr>
            <p:custDataLst>
              <p:tags r:id="rId13"/>
            </p:custDataLst>
          </p:nvPr>
        </p:nvSpPr>
        <p:spPr>
          <a:xfrm>
            <a:off x="3311525" y="1915160"/>
            <a:ext cx="1018540" cy="7315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9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9" name="Text 35"/>
          <p:cNvSpPr/>
          <p:nvPr>
            <p:custDataLst>
              <p:tags r:id="rId14"/>
            </p:custDataLst>
          </p:nvPr>
        </p:nvSpPr>
        <p:spPr>
          <a:xfrm>
            <a:off x="4248785" y="1967865"/>
            <a:ext cx="4661535" cy="378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引擎赛道对比</a:t>
            </a:r>
            <a:endParaRPr lang="en-US" sz="1600" dirty="0"/>
          </a:p>
        </p:txBody>
      </p:sp>
      <p:sp>
        <p:nvSpPr>
          <p:cNvPr id="40" name="Text 36"/>
          <p:cNvSpPr/>
          <p:nvPr>
            <p:custDataLst>
              <p:tags r:id="rId15"/>
            </p:custDataLst>
          </p:nvPr>
        </p:nvSpPr>
        <p:spPr>
          <a:xfrm>
            <a:off x="3311525" y="2767965"/>
            <a:ext cx="1079500" cy="7315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1" name="Text 37"/>
          <p:cNvSpPr/>
          <p:nvPr>
            <p:custDataLst>
              <p:tags r:id="rId16"/>
            </p:custDataLst>
          </p:nvPr>
        </p:nvSpPr>
        <p:spPr>
          <a:xfrm>
            <a:off x="4248785" y="2829560"/>
            <a:ext cx="4660265" cy="3797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5.6渲染进化</a:t>
            </a:r>
            <a:endParaRPr lang="en-US" sz="1600" dirty="0"/>
          </a:p>
        </p:txBody>
      </p:sp>
      <p:sp>
        <p:nvSpPr>
          <p:cNvPr id="42" name="Text 38"/>
          <p:cNvSpPr/>
          <p:nvPr>
            <p:custDataLst>
              <p:tags r:id="rId17"/>
            </p:custDataLst>
          </p:nvPr>
        </p:nvSpPr>
        <p:spPr>
          <a:xfrm>
            <a:off x="3311525" y="3669030"/>
            <a:ext cx="1079500" cy="7315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3" name="Text 39"/>
          <p:cNvSpPr/>
          <p:nvPr>
            <p:custDataLst>
              <p:tags r:id="rId18"/>
            </p:custDataLst>
          </p:nvPr>
        </p:nvSpPr>
        <p:spPr>
          <a:xfrm>
            <a:off x="4248785" y="3730625"/>
            <a:ext cx="4661535" cy="35877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动画与角色闭环</a:t>
            </a:r>
            <a:endParaRPr lang="en-US" sz="1600" dirty="0"/>
          </a:p>
        </p:txBody>
      </p:sp>
      <p:sp>
        <p:nvSpPr>
          <p:cNvPr id="44" name="Text 40"/>
          <p:cNvSpPr/>
          <p:nvPr>
            <p:custDataLst>
              <p:tags r:id="rId19"/>
            </p:custDataLst>
          </p:nvPr>
        </p:nvSpPr>
        <p:spPr>
          <a:xfrm>
            <a:off x="3311525" y="4542155"/>
            <a:ext cx="1079500" cy="7315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5" name="Text 41"/>
          <p:cNvSpPr/>
          <p:nvPr>
            <p:custDataLst>
              <p:tags r:id="rId20"/>
            </p:custDataLst>
          </p:nvPr>
        </p:nvSpPr>
        <p:spPr>
          <a:xfrm>
            <a:off x="4248785" y="4578985"/>
            <a:ext cx="4660265" cy="4044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迭代与流程提速</a:t>
            </a:r>
            <a:endParaRPr lang="en-US" sz="1600" dirty="0"/>
          </a:p>
        </p:txBody>
      </p:sp>
      <p:sp>
        <p:nvSpPr>
          <p:cNvPr id="46" name="Text 42"/>
          <p:cNvSpPr/>
          <p:nvPr>
            <p:custDataLst>
              <p:tags r:id="rId21"/>
            </p:custDataLst>
          </p:nvPr>
        </p:nvSpPr>
        <p:spPr>
          <a:xfrm>
            <a:off x="3311525" y="5399405"/>
            <a:ext cx="1079500" cy="7315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7" name="Text 43"/>
          <p:cNvSpPr/>
          <p:nvPr>
            <p:custDataLst>
              <p:tags r:id="rId22"/>
            </p:custDataLst>
          </p:nvPr>
        </p:nvSpPr>
        <p:spPr>
          <a:xfrm>
            <a:off x="4248785" y="5461000"/>
            <a:ext cx="4661535" cy="3733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0"/>
          </a:p>
        </p:txBody>
      </p:sp>
      <p:sp>
        <p:nvSpPr>
          <p:cNvPr id="48" name="Shape 44"/>
          <p:cNvSpPr/>
          <p:nvPr>
            <p:custDataLst>
              <p:tags r:id="rId23"/>
            </p:custDataLst>
          </p:nvPr>
        </p:nvSpPr>
        <p:spPr>
          <a:xfrm>
            <a:off x="3107055" y="980758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3137"/>
            </a:srgbClr>
          </a:solidFill>
          <a:ln w="19050">
            <a:solidFill>
              <a:srgbClr val="FFFFFF">
                <a:alpha val="43137"/>
              </a:srgbClr>
            </a:solidFill>
            <a:prstDash val="solid"/>
          </a:ln>
          <a:effectLst>
            <a:outerShdw blurRad="50800" dist="26941" dir="2700000" algn="bl" rotWithShape="0">
              <a:srgbClr val="754412">
                <a:alpha val="21176"/>
              </a:srgbClr>
            </a:outerShdw>
          </a:effectLst>
        </p:spPr>
      </p:sp>
      <p:sp>
        <p:nvSpPr>
          <p:cNvPr id="49" name="Shape 45"/>
          <p:cNvSpPr/>
          <p:nvPr>
            <p:custDataLst>
              <p:tags r:id="rId24"/>
            </p:custDataLst>
          </p:nvPr>
        </p:nvSpPr>
        <p:spPr>
          <a:xfrm>
            <a:off x="3987165" y="1105853"/>
            <a:ext cx="88900" cy="370205"/>
          </a:xfrm>
          <a:prstGeom prst="rect">
            <a:avLst/>
          </a:prstGeom>
          <a:gradFill flip="none" rotWithShape="1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effectLst>
            <a:outerShdw blurRad="145102" dist="50800" dir="2700000" algn="bl" rotWithShape="0">
              <a:srgbClr val="754412">
                <a:alpha val="76471"/>
              </a:srgbClr>
            </a:outerShdw>
          </a:effectLst>
        </p:spPr>
      </p:sp>
      <p:sp>
        <p:nvSpPr>
          <p:cNvPr id="50" name="Text 46"/>
          <p:cNvSpPr/>
          <p:nvPr>
            <p:custDataLst>
              <p:tags r:id="rId25"/>
            </p:custDataLst>
          </p:nvPr>
        </p:nvSpPr>
        <p:spPr>
          <a:xfrm>
            <a:off x="3311525" y="1045845"/>
            <a:ext cx="1018540" cy="7315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9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1" name="Text 47"/>
          <p:cNvSpPr/>
          <p:nvPr>
            <p:custDataLst>
              <p:tags r:id="rId26"/>
            </p:custDataLst>
          </p:nvPr>
        </p:nvSpPr>
        <p:spPr>
          <a:xfrm>
            <a:off x="4248785" y="1101725"/>
            <a:ext cx="4661535" cy="378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什么是虚幻引擎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s0.jpg"/>
          <p:cNvPicPr>
            <a:picLocks noChangeAspect="1"/>
          </p:cNvPicPr>
          <p:nvPr/>
        </p:nvPicPr>
        <p:blipFill>
          <a:blip r:embed="rId1"/>
          <a:srcRect t="16" b="16"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5982" y="3970158"/>
            <a:ext cx="5685155" cy="4875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什么是虚幻引擎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5-13:18:12-d2t7555nfo2stf9dihqg.png"/>
          <p:cNvPicPr>
            <a:picLocks noChangeAspect="1"/>
          </p:cNvPicPr>
          <p:nvPr/>
        </p:nvPicPr>
        <p:blipFill>
          <a:blip r:embed="rId2"/>
          <a:srcRect t="15459" b="15459"/>
          <a:stretch>
            <a:fillRect/>
          </a:stretch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effectLst>
            <a:outerShdw blurRad="50800" dist="26941" dir="2700000" algn="bl" rotWithShape="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u0.png"/>
          <p:cNvPicPr>
            <a:picLocks noChangeAspect="1"/>
          </p:cNvPicPr>
          <p:nvPr/>
        </p:nvPicPr>
        <p:blipFill>
          <a:blip r:embed="rId1"/>
          <a:srcRect t="86" b="86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11196" y="1086150"/>
            <a:ext cx="3939922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8EBBE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虚幻引擎</a:t>
            </a:r>
            <a:r>
              <a:rPr 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虚幻引擎是什么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11196" y="2494789"/>
            <a:ext cx="3918352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8EBBE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核心工作流与语言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823022" y="1389561"/>
            <a:ext cx="7188127" cy="5282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由 Epic Games 开发的实时 3D 创作工具/游戏引擎，用于游戏、影视虚拟制作、动画、建筑可视化、汽车仿真等多行业场景。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823022" y="2848113"/>
            <a:ext cx="6773545" cy="584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C++ 编程 + Blueprints（蓝图）可视化脚本：程序可用 C++ 搭框架，设计/关卡用蓝图快速迭代，二者无缝互</a:t>
            </a: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6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3" name="Text 10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9-05-13:18:13-d2t755dnfo2stf9dihug.png"/>
          <p:cNvPicPr>
            <a:picLocks noChangeAspect="1"/>
          </p:cNvPicPr>
          <p:nvPr/>
        </p:nvPicPr>
        <p:blipFill>
          <a:blip r:embed="rId2"/>
          <a:srcRect t="1969" b="1969"/>
          <a:stretch>
            <a:fillRect/>
          </a:stretch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9-05-13:18:15-d2t755tnfo2stf9dii4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040" y="1086150"/>
            <a:ext cx="1059815" cy="1059815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9-05-13:18:15-d2t755tnfo2stf9dii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2372498"/>
            <a:ext cx="1059815" cy="1059815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4"/>
          <a:srcRect t="982" b="982"/>
          <a:stretch>
            <a:fillRect/>
          </a:stretch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1" name="Text 14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3" name="Text 16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5" name="Text 18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19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7" name="Text 20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32277" y="1389561"/>
            <a:ext cx="1603156" cy="3954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832277" y="2704663"/>
            <a:ext cx="1603156" cy="3954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600" dirty="0"/>
          </a:p>
        </p:txBody>
      </p:sp>
      <p:pic>
        <p:nvPicPr>
          <p:cNvPr id="30" name="Image 5" descr="https://kimi-img.moonshot.cn/pub/slides/25-12-10-21:47:18-d4snjph8bjvp6685jki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0" y="2485390"/>
            <a:ext cx="2011045" cy="4280535"/>
          </a:xfrm>
          <a:prstGeom prst="rect">
            <a:avLst/>
          </a:prstGeom>
        </p:spPr>
      </p:pic>
      <p:pic>
        <p:nvPicPr>
          <p:cNvPr id="31" name="Image 6" descr="https://kimi-img.moonshot.cn/pub/slides/25-12-10-22:03:39-d4snrero7or3j5c9798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395" y="2485390"/>
            <a:ext cx="7801610" cy="419036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s0.jpg"/>
          <p:cNvPicPr>
            <a:picLocks noChangeAspect="1"/>
          </p:cNvPicPr>
          <p:nvPr/>
        </p:nvPicPr>
        <p:blipFill>
          <a:blip r:embed="rId1"/>
          <a:srcRect t="16" b="16"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5982" y="3970158"/>
            <a:ext cx="5685155" cy="4875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引擎赛道对比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5-13:18:12-d2t7555nfo2stf9dihqg.png"/>
          <p:cNvPicPr>
            <a:picLocks noChangeAspect="1"/>
          </p:cNvPicPr>
          <p:nvPr/>
        </p:nvPicPr>
        <p:blipFill>
          <a:blip r:embed="rId2"/>
          <a:srcRect t="15459" b="15459"/>
          <a:stretch>
            <a:fillRect/>
          </a:stretch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effectLst>
            <a:outerShdw blurRad="50800" dist="26941" dir="2700000" algn="bl" rotWithShape="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u0.png"/>
          <p:cNvPicPr>
            <a:picLocks noChangeAspect="1"/>
          </p:cNvPicPr>
          <p:nvPr/>
        </p:nvPicPr>
        <p:blipFill>
          <a:blip r:embed="rId1"/>
          <a:srcRect t="86" b="86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UE与Unity核心差异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8" name="Image 1" descr="https://kimi-img.moonshot.cn/pub/slides/slides_tmpl/image/25-09-05-13:18:16-d2t7565nfo2stf9dii8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1891665"/>
            <a:ext cx="748030" cy="74803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9-05-13:18:16-d2t7565nfo2stf9dii8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784350"/>
            <a:ext cx="748030" cy="74803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3"/>
          <a:srcRect t="982" b="982"/>
          <a:stretch>
            <a:fillRect/>
          </a:stretch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2" name="Text 16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4" name="Text 18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6" name="Text 20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8" name="Text 22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9" name="Image 4" descr="https://kimi-img.moonshot.cn/pub/slides/slides_tmpl/image/25-09-05-13:18:13-d2t755dnfo2stf9dihug.png"/>
          <p:cNvPicPr>
            <a:picLocks noChangeAspect="1"/>
          </p:cNvPicPr>
          <p:nvPr/>
        </p:nvPicPr>
        <p:blipFill>
          <a:blip r:embed="rId4"/>
          <a:srcRect t="1969" b="1969"/>
          <a:stretch>
            <a:fillRect/>
          </a:stretch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sp>
        <p:nvSpPr>
          <p:cNvPr id="30" name="Shape 23"/>
          <p:cNvSpPr/>
          <p:nvPr/>
        </p:nvSpPr>
        <p:spPr>
          <a:xfrm>
            <a:off x="801322" y="3170843"/>
            <a:ext cx="528865" cy="54096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1" name="Text 24"/>
          <p:cNvSpPr/>
          <p:nvPr/>
        </p:nvSpPr>
        <p:spPr>
          <a:xfrm>
            <a:off x="801322" y="1991648"/>
            <a:ext cx="528865" cy="540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1710690" y="4244975"/>
            <a:ext cx="359346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​图形渲染</a:t>
            </a:r>
            <a:endParaRPr lang="en-US" sz="2000" b="1" dirty="0">
              <a:solidFill>
                <a:srgbClr val="CAEEFB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3" name="Text 26"/>
          <p:cNvSpPr/>
          <p:nvPr/>
        </p:nvSpPr>
        <p:spPr>
          <a:xfrm>
            <a:off x="1582564" y="4552607"/>
            <a:ext cx="3875101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UE默认采用延迟渲染，内置高端图形功能（如全局光照Lumen、虚拟几何体Nanite），画质上限高，但性能开销较大；</a:t>
            </a:r>
            <a:endParaRPr lang="en-US" sz="1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Unity支持前向/延迟渲染，画质需较多调优，轻量级渲染效率高，适合中低端设备。</a:t>
            </a:r>
            <a:endParaRPr lang="en-US" sz="1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4" name="Shape 27"/>
          <p:cNvSpPr/>
          <p:nvPr/>
        </p:nvSpPr>
        <p:spPr>
          <a:xfrm>
            <a:off x="6103758" y="3193703"/>
            <a:ext cx="528865" cy="540966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5" name="Text 28"/>
          <p:cNvSpPr/>
          <p:nvPr/>
        </p:nvSpPr>
        <p:spPr>
          <a:xfrm>
            <a:off x="6103758" y="1891953"/>
            <a:ext cx="528865" cy="540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6867525" y="4244975"/>
            <a:ext cx="378650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​典型应用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6866800" y="4552607"/>
            <a:ext cx="3875101" cy="1383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《堡垒之夜》《黑神话：悟空》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《三角洲行动》等</a:t>
            </a: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；</a:t>
            </a:r>
            <a:endParaRPr lang="en-US" sz="1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Unity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：《原神》《王者荣耀》《逃离塔科夫》​​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</a:t>
            </a:r>
            <a:endParaRPr lang="zh-CN" altLang="en-US" sz="1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8" name="Text 25"/>
          <p:cNvSpPr/>
          <p:nvPr/>
        </p:nvSpPr>
        <p:spPr>
          <a:xfrm>
            <a:off x="1582420" y="1891665"/>
            <a:ext cx="359346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定位</a:t>
            </a:r>
            <a:endParaRPr lang="en-US" sz="2000" b="1" dirty="0">
              <a:solidFill>
                <a:srgbClr val="CAEEFB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9" name="Text 25"/>
          <p:cNvSpPr/>
          <p:nvPr/>
        </p:nvSpPr>
        <p:spPr>
          <a:xfrm>
            <a:off x="6867525" y="1891665"/>
            <a:ext cx="3593465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编程与脚本</a:t>
            </a:r>
            <a:endParaRPr lang="en-US" sz="1600" dirty="0"/>
          </a:p>
        </p:txBody>
      </p:sp>
      <p:sp>
        <p:nvSpPr>
          <p:cNvPr id="40" name="Text 26"/>
          <p:cNvSpPr/>
          <p:nvPr/>
        </p:nvSpPr>
        <p:spPr>
          <a:xfrm>
            <a:off x="1569864" y="2210727"/>
            <a:ext cx="3875101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UE主打“3A级”高质量、高画质内容，尤其擅长高端视觉表现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；</a:t>
            </a:r>
            <a:endParaRPr lang="zh-CN" altLang="en-US" sz="1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Unity强调灵活性和多平台覆盖，主打“通用型”开发，尤其在移动端、中小型项目和跨平台领域占优。</a:t>
            </a:r>
            <a:endParaRPr lang="en-US" altLang="zh-CN" sz="1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1" name="Text 26"/>
          <p:cNvSpPr/>
          <p:nvPr/>
        </p:nvSpPr>
        <p:spPr>
          <a:xfrm>
            <a:off x="6867669" y="2233587"/>
            <a:ext cx="3875101" cy="1383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UE采用C++与Blueprints可视化脚本，适合设计与程序协同开发；</a:t>
            </a:r>
            <a:endParaRPr lang="en-US" sz="1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Unity以C#为主，支持传统面向对象与数据导向的DOTS并行路线。</a:t>
            </a:r>
            <a:endParaRPr lang="en-US" sz="1600" dirty="0"/>
          </a:p>
        </p:txBody>
      </p:sp>
      <p:pic>
        <p:nvPicPr>
          <p:cNvPr id="42" name="Image 1" descr="https://kimi-img.moonshot.cn/pub/slides/slides_tmpl/image/25-09-05-13:18:16-d2t7565nfo2stf9dii8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4244975"/>
            <a:ext cx="748030" cy="748030"/>
          </a:xfrm>
          <a:prstGeom prst="rect">
            <a:avLst/>
          </a:prstGeom>
        </p:spPr>
      </p:pic>
      <p:pic>
        <p:nvPicPr>
          <p:cNvPr id="43" name="Image 1" descr="https://kimi-img.moonshot.cn/pub/slides/slides_tmpl/image/25-09-05-13:18:16-d2t7565nfo2stf9dii8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4244975"/>
            <a:ext cx="748030" cy="748030"/>
          </a:xfrm>
          <a:prstGeom prst="rect">
            <a:avLst/>
          </a:prstGeom>
        </p:spPr>
      </p:pic>
      <p:sp>
        <p:nvSpPr>
          <p:cNvPr id="44" name="Text 28"/>
          <p:cNvSpPr/>
          <p:nvPr/>
        </p:nvSpPr>
        <p:spPr>
          <a:xfrm>
            <a:off x="759598" y="4360833"/>
            <a:ext cx="528865" cy="54096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28"/>
          <p:cNvSpPr/>
          <p:nvPr/>
        </p:nvSpPr>
        <p:spPr>
          <a:xfrm>
            <a:off x="6103758" y="4360833"/>
            <a:ext cx="528865" cy="540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5-d2t755tnfo2stf9dii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3:18:19-d2t756tnfo2stf9diilg.png"/>
          <p:cNvPicPr>
            <a:picLocks noChangeAspect="1"/>
          </p:cNvPicPr>
          <p:nvPr/>
        </p:nvPicPr>
        <p:blipFill>
          <a:blip r:embed="rId2"/>
          <a:srcRect l="2033" r="2033"/>
          <a:stretch>
            <a:fillRect/>
          </a:stretch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3:18:19-d2t756tnfo2stf9diim0.png"/>
          <p:cNvPicPr>
            <a:picLocks noChangeAspect="1"/>
          </p:cNvPicPr>
          <p:nvPr/>
        </p:nvPicPr>
        <p:blipFill>
          <a:blip r:embed="rId3">
            <a:alphaModFix amt="67000"/>
          </a:blip>
          <a:srcRect l="87" r="87"/>
          <a:stretch>
            <a:fillRect/>
          </a:stretch>
        </p:blipFill>
        <p:spPr>
          <a:xfrm>
            <a:off x="-432435" y="-328295"/>
            <a:ext cx="5752465" cy="73259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>
            <p:custDataLst>
              <p:tags r:id="rId4"/>
            </p:custDataLst>
          </p:nvPr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>
            <p:custDataLst>
              <p:tags r:id="rId5"/>
            </p:custDataLst>
          </p:nvPr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9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>
            <p:custDataLst>
              <p:tags r:id="rId6"/>
            </p:custDataLst>
          </p:nvPr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>
            <p:custDataLst>
              <p:tags r:id="rId7"/>
            </p:custDataLst>
          </p:nvPr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3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42215" y="2826876"/>
            <a:ext cx="3569045" cy="125716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UE5较UE4架构跃迁概览</a:t>
            </a:r>
            <a:endParaRPr lang="en-US" sz="1600" dirty="0"/>
          </a:p>
        </p:txBody>
      </p:sp>
      <p:pic>
        <p:nvPicPr>
          <p:cNvPr id="15" name="Image 3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8"/>
          <a:srcRect t="982" b="982"/>
          <a:stretch>
            <a:fillRect/>
          </a:stretch>
        </p:blipFill>
        <p:spPr>
          <a:xfrm flipH="1" flipV="1">
            <a:off x="681355" y="2407285"/>
            <a:ext cx="355600" cy="3048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flipH="1">
            <a:off x="1491615" y="2612390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7" name="Text 11"/>
          <p:cNvSpPr/>
          <p:nvPr/>
        </p:nvSpPr>
        <p:spPr>
          <a:xfrm>
            <a:off x="1491615" y="2612390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 flipH="1">
            <a:off x="1363345" y="261239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9" name="Text 13"/>
          <p:cNvSpPr/>
          <p:nvPr/>
        </p:nvSpPr>
        <p:spPr>
          <a:xfrm>
            <a:off x="1363345" y="2612390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 flipH="1">
            <a:off x="1231900" y="2612390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1" name="Text 15"/>
          <p:cNvSpPr/>
          <p:nvPr/>
        </p:nvSpPr>
        <p:spPr>
          <a:xfrm>
            <a:off x="1231900" y="2612390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 flipH="1">
            <a:off x="1101090" y="261239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3" name="Text 17"/>
          <p:cNvSpPr/>
          <p:nvPr/>
        </p:nvSpPr>
        <p:spPr>
          <a:xfrm>
            <a:off x="1101090" y="2612390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4" name="Image 4" descr="https://kimi-img.moonshot.cn/pub/slides/slides_tmpl/image/25-09-05-13:18:13-d2t755dnfo2stf9dihug.png"/>
          <p:cNvPicPr>
            <a:picLocks noChangeAspect="1"/>
          </p:cNvPicPr>
          <p:nvPr/>
        </p:nvPicPr>
        <p:blipFill>
          <a:blip r:embed="rId9"/>
          <a:srcRect t="1969" b="1969"/>
          <a:stretch>
            <a:fillRect/>
          </a:stretch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9-05-13:18:18-d2t756lnfo2stf9diik0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347210" y="998220"/>
            <a:ext cx="932180" cy="932180"/>
          </a:xfrm>
          <a:prstGeom prst="rect">
            <a:avLst/>
          </a:prstGeom>
        </p:spPr>
      </p:pic>
      <p:pic>
        <p:nvPicPr>
          <p:cNvPr id="26" name="Image 6" descr="https://kimi-img.moonshot.cn/pub/slides/slides_tmpl/image/25-09-05-13:18:18-d2t756lnfo2stf9diik0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87900" y="3012440"/>
            <a:ext cx="932180" cy="932180"/>
          </a:xfrm>
          <a:prstGeom prst="rect">
            <a:avLst/>
          </a:prstGeom>
        </p:spPr>
      </p:pic>
      <p:pic>
        <p:nvPicPr>
          <p:cNvPr id="27" name="Image 7" descr="https://kimi-img.moonshot.cn/pub/slides/slides_tmpl/image/25-09-05-13:18:18-d2t756lnfo2stf9diik0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208145" y="4868545"/>
            <a:ext cx="932180" cy="932180"/>
          </a:xfrm>
          <a:prstGeom prst="rect">
            <a:avLst/>
          </a:prstGeom>
        </p:spPr>
      </p:pic>
      <p:sp>
        <p:nvSpPr>
          <p:cNvPr id="28" name="Shape 18"/>
          <p:cNvSpPr/>
          <p:nvPr>
            <p:custDataLst>
              <p:tags r:id="rId14"/>
            </p:custDataLst>
          </p:nvPr>
        </p:nvSpPr>
        <p:spPr>
          <a:xfrm>
            <a:off x="4484049" y="1140644"/>
            <a:ext cx="659061" cy="608793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9" name="Text 19"/>
          <p:cNvSpPr/>
          <p:nvPr>
            <p:custDataLst>
              <p:tags r:id="rId15"/>
            </p:custDataLst>
          </p:nvPr>
        </p:nvSpPr>
        <p:spPr>
          <a:xfrm>
            <a:off x="4484049" y="1140644"/>
            <a:ext cx="659061" cy="608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0" name="Text 20"/>
          <p:cNvSpPr/>
          <p:nvPr>
            <p:custDataLst>
              <p:tags r:id="rId16"/>
            </p:custDataLst>
          </p:nvPr>
        </p:nvSpPr>
        <p:spPr>
          <a:xfrm>
            <a:off x="5467550" y="1040364"/>
            <a:ext cx="5268832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渲染与世界构建</a:t>
            </a:r>
            <a:endParaRPr lang="en-US" sz="1600" dirty="0"/>
          </a:p>
        </p:txBody>
      </p:sp>
      <p:sp>
        <p:nvSpPr>
          <p:cNvPr id="31" name="Text 21"/>
          <p:cNvSpPr/>
          <p:nvPr>
            <p:custDataLst>
              <p:tags r:id="rId17"/>
            </p:custDataLst>
          </p:nvPr>
        </p:nvSpPr>
        <p:spPr>
          <a:xfrm>
            <a:off x="5376266" y="1440456"/>
            <a:ext cx="5828116" cy="5060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UE5引入Lumen全局光照与Nanite虚拟几何，取代UE4的传统LOD与烘焙，实现更高效的渲染与更精细的几何表现。</a:t>
            </a:r>
            <a:endParaRPr lang="en-US" sz="1600" dirty="0"/>
          </a:p>
        </p:txBody>
      </p:sp>
      <p:sp>
        <p:nvSpPr>
          <p:cNvPr id="32" name="Shape 22"/>
          <p:cNvSpPr/>
          <p:nvPr>
            <p:custDataLst>
              <p:tags r:id="rId18"/>
            </p:custDataLst>
          </p:nvPr>
        </p:nvSpPr>
        <p:spPr>
          <a:xfrm>
            <a:off x="4924180" y="3154864"/>
            <a:ext cx="659061" cy="608793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3" name="Text 23"/>
          <p:cNvSpPr/>
          <p:nvPr>
            <p:custDataLst>
              <p:tags r:id="rId19"/>
            </p:custDataLst>
          </p:nvPr>
        </p:nvSpPr>
        <p:spPr>
          <a:xfrm>
            <a:off x="4924180" y="3154864"/>
            <a:ext cx="659061" cy="608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4" name="Text 24"/>
          <p:cNvSpPr/>
          <p:nvPr>
            <p:custDataLst>
              <p:tags r:id="rId20"/>
            </p:custDataLst>
          </p:nvPr>
        </p:nvSpPr>
        <p:spPr>
          <a:xfrm>
            <a:off x="6018879" y="2855717"/>
            <a:ext cx="5268832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阴影与品质</a:t>
            </a:r>
            <a:endParaRPr lang="en-US" sz="1600" dirty="0"/>
          </a:p>
        </p:txBody>
      </p:sp>
      <p:sp>
        <p:nvSpPr>
          <p:cNvPr id="35" name="Text 25"/>
          <p:cNvSpPr/>
          <p:nvPr>
            <p:custDataLst>
              <p:tags r:id="rId21"/>
            </p:custDataLst>
          </p:nvPr>
        </p:nvSpPr>
        <p:spPr>
          <a:xfrm>
            <a:off x="5927595" y="3250296"/>
            <a:ext cx="5828116" cy="5060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UE5的Virtual Shadow Maps提供一致的高分辨率阴影，配合Lumen/Nanite/大世界工作流，提升整体画质。</a:t>
            </a:r>
            <a:endParaRPr lang="en-US" sz="1600" dirty="0"/>
          </a:p>
        </p:txBody>
      </p:sp>
      <p:sp>
        <p:nvSpPr>
          <p:cNvPr id="36" name="Shape 26"/>
          <p:cNvSpPr/>
          <p:nvPr>
            <p:custDataLst>
              <p:tags r:id="rId22"/>
            </p:custDataLst>
          </p:nvPr>
        </p:nvSpPr>
        <p:spPr>
          <a:xfrm>
            <a:off x="4344984" y="5022140"/>
            <a:ext cx="659061" cy="608793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7" name="Text 27"/>
          <p:cNvSpPr/>
          <p:nvPr>
            <p:custDataLst>
              <p:tags r:id="rId23"/>
            </p:custDataLst>
          </p:nvPr>
        </p:nvSpPr>
        <p:spPr>
          <a:xfrm>
            <a:off x="4344984" y="5022140"/>
            <a:ext cx="659061" cy="608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28"/>
          <p:cNvSpPr/>
          <p:nvPr>
            <p:custDataLst>
              <p:tags r:id="rId24"/>
            </p:custDataLst>
          </p:nvPr>
        </p:nvSpPr>
        <p:spPr>
          <a:xfrm>
            <a:off x="5548232" y="4738305"/>
            <a:ext cx="5268832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A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物理引擎</a:t>
            </a:r>
            <a:endParaRPr lang="en-US" sz="1600" dirty="0"/>
          </a:p>
        </p:txBody>
      </p:sp>
      <p:sp>
        <p:nvSpPr>
          <p:cNvPr id="39" name="Text 29"/>
          <p:cNvSpPr/>
          <p:nvPr>
            <p:custDataLst>
              <p:tags r:id="rId25"/>
            </p:custDataLst>
          </p:nvPr>
        </p:nvSpPr>
        <p:spPr>
          <a:xfrm>
            <a:off x="5456948" y="5147444"/>
            <a:ext cx="5828116" cy="5060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UE5采用Chaos物理引擎，取代UE4的PhysX，支持默认异步物理更新，提升网络同步与确定性。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3-d2t755dnfo2stf9dihs0.jpg"/>
          <p:cNvPicPr>
            <a:picLocks noChangeAspect="1"/>
          </p:cNvPicPr>
          <p:nvPr/>
        </p:nvPicPr>
        <p:blipFill>
          <a:blip r:embed="rId1"/>
          <a:srcRect t="16" b="16"/>
          <a:stretch>
            <a:fillRect/>
          </a:stretch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5982" y="3970158"/>
            <a:ext cx="5685155" cy="492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UE5.6版本的渲染进化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5-13:18:12-d2t7555nfo2stf9dihqg.png"/>
          <p:cNvPicPr>
            <a:picLocks noChangeAspect="1"/>
          </p:cNvPicPr>
          <p:nvPr/>
        </p:nvPicPr>
        <p:blipFill>
          <a:blip r:embed="rId2"/>
          <a:srcRect t="15459" b="15459"/>
          <a:stretch>
            <a:fillRect/>
          </a:stretch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effectLst>
            <a:outerShdw blurRad="50800" dist="26941" dir="2700000" algn="bl" rotWithShape="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3:18:15-d2t755tnfo2stf9dii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3:18:15-d2t755tnfo2stf9dii0g.jpg"/>
          <p:cNvPicPr>
            <a:picLocks noChangeAspect="1"/>
          </p:cNvPicPr>
          <p:nvPr/>
        </p:nvPicPr>
        <p:blipFill>
          <a:blip r:embed="rId2"/>
          <a:srcRect l="2203" r="2203"/>
          <a:stretch>
            <a:fillRect/>
          </a:stretch>
        </p:blipFill>
        <p:spPr>
          <a:xfrm>
            <a:off x="-469763" y="-409575"/>
            <a:ext cx="13029241" cy="7676341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998220"/>
            <a:ext cx="10855960" cy="833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Lumen硬件光追性能跃升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5-13:18:12-d2t7555nfo2stf9dihp0.png"/>
          <p:cNvPicPr>
            <a:picLocks noChangeAspect="1"/>
          </p:cNvPicPr>
          <p:nvPr/>
        </p:nvPicPr>
        <p:blipFill>
          <a:blip r:embed="rId3"/>
          <a:srcRect t="982" b="982"/>
          <a:stretch>
            <a:fillRect/>
          </a:stretch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Text 10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17" name="Text 12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9" name="Text 14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</p:spPr>
      </p:sp>
      <p:sp>
        <p:nvSpPr>
          <p:cNvPr id="21" name="Text 16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3" descr="https://kimi-img.moonshot.cn/pub/slides/slides_tmpl/image/25-09-05-13:18:13-d2t755dnfo2stf9dih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" y="2999105"/>
            <a:ext cx="290195" cy="32131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5-13:18:13-d2t755dnfo2stf9dihug.png"/>
          <p:cNvPicPr>
            <a:picLocks noChangeAspect="1"/>
          </p:cNvPicPr>
          <p:nvPr/>
        </p:nvPicPr>
        <p:blipFill>
          <a:blip r:embed="rId5"/>
          <a:srcRect t="1969" b="1969"/>
          <a:stretch>
            <a:fillRect/>
          </a:stretch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08469" y="2999328"/>
            <a:ext cx="4790148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BEEF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Lumen硬件光追性能跃升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643809" y="3365557"/>
            <a:ext cx="7241667" cy="960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E5.6对Lumen硬件光追路径进行大幅优化，消除关键CPU瓶颈，同等60FPS下可承载更复杂场景，RTX分支性能提升约24%，动态光源反射采样率自适应，解决高反射金属表面噪点问题，实现影视级近距软阴影，首次在主机端稳定60fps 3A场景实跑。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0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1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2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3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4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5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6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7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8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19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2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20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21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22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23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24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25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26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27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28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29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30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1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2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3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4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5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6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7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8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39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4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40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41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42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43.xml><?xml version="1.0" encoding="utf-8"?>
<p:tagLst xmlns:p="http://schemas.openxmlformats.org/presentationml/2006/main">
  <p:tag name="KSO_WM_DIAGRAM_VIRTUALLY_FRAME" val="{&quot;height&quot;:379.4391338582677,&quot;left&quot;:331.35,&quot;top&quot;:77.31086614173229,&quot;width&quot;:594.2965354330709}"/>
</p:tagLst>
</file>

<file path=ppt/tags/tag44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45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46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47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48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49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50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1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2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3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4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5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6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7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8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59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6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60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61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62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63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64.xml><?xml version="1.0" encoding="utf-8"?>
<p:tagLst xmlns:p="http://schemas.openxmlformats.org/presentationml/2006/main">
  <p:tag name="KSO_WM_DIAGRAM_VIRTUALLY_FRAME" val="{&quot;height&quot;:297.8613385826772,&quot;left&quot;:0,&quot;top&quot;:156.9815748031496,&quot;width&quot;:960}"/>
</p:tagLst>
</file>

<file path=ppt/tags/tag65.xml><?xml version="1.0" encoding="utf-8"?>
<p:tagLst xmlns:p="http://schemas.openxmlformats.org/presentationml/2006/main">
  <p:tag name="commondata" val="eyJoZGlkIjoiNGYwODNlYjhiYmEyY2FmYzRkZGIyNDc5ZTM2Zjk2NWYifQ=="/>
</p:tagLst>
</file>

<file path=ppt/tags/tag7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8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ags/tag9.xml><?xml version="1.0" encoding="utf-8"?>
<p:tagLst xmlns:p="http://schemas.openxmlformats.org/presentationml/2006/main">
  <p:tag name="KSO_WM_DIAGRAM_VIRTUALLY_FRAME" val="{&quot;height&quot;:409.9,&quot;left&quot;:244.65,&quot;top&quot;:72.85,&quot;width&quot;:477.8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2099</Words>
  <Application>WPS 演示</Application>
  <PresentationFormat>On-screen Show (16:9)</PresentationFormat>
  <Paragraphs>214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MiSans</vt:lpstr>
      <vt:lpstr>MiSans</vt:lpstr>
      <vt:lpstr>微软雅黑</vt:lpstr>
      <vt:lpstr>微软雅黑</vt:lpstr>
      <vt:lpstr>Calibri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UE5.6技术跃迁全景汇报</dc:title>
  <dc:creator>Kimi</dc:creator>
  <dc:subject>UE5.6技术跃迁全景汇报</dc:subject>
  <cp:lastModifiedBy>对方正在输入...</cp:lastModifiedBy>
  <cp:revision>2</cp:revision>
  <dcterms:created xsi:type="dcterms:W3CDTF">2025-12-10T14:04:00Z</dcterms:created>
  <dcterms:modified xsi:type="dcterms:W3CDTF">2025-12-11T09:17:11Z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{"Label":"UE5.6技术跃迁全景汇报","ContentProducer":"001191110108MACG2KBH8F10000","ProduceID":"d4smu43o7or3j5c8r8bg","ReservedCode1":"","ContentPropagator":"001191110108MACG2KBH8F20000","PropagateID":"d4smu43o7or3j5c8r8bg","ReservedCode2":""}</vt:lpwstr>
  </property>
  <property fmtid="{D5CDD505-2E9C-101B-9397-08002B2CF9AE}" pid="3" name="ICV">
    <vt:lpwstr>0E21D41840FD4FED99726200277A5224_12</vt:lpwstr>
  </property>
  <property fmtid="{D5CDD505-2E9C-101B-9397-08002B2CF9AE}" pid="4" name="KSOProductBuildVer">
    <vt:lpwstr>2052-12.1.0.16729</vt:lpwstr>
  </property>
</Properties>
</file>